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37"/>
  </p:notesMasterIdLst>
  <p:sldIdLst>
    <p:sldId id="259" r:id="rId2"/>
    <p:sldId id="290" r:id="rId3"/>
    <p:sldId id="291" r:id="rId4"/>
    <p:sldId id="293" r:id="rId5"/>
    <p:sldId id="288" r:id="rId6"/>
    <p:sldId id="295" r:id="rId7"/>
    <p:sldId id="307" r:id="rId8"/>
    <p:sldId id="321" r:id="rId9"/>
    <p:sldId id="322" r:id="rId10"/>
    <p:sldId id="323" r:id="rId11"/>
    <p:sldId id="324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18" r:id="rId21"/>
    <p:sldId id="314" r:id="rId22"/>
    <p:sldId id="315" r:id="rId23"/>
    <p:sldId id="316" r:id="rId24"/>
    <p:sldId id="319" r:id="rId25"/>
    <p:sldId id="309" r:id="rId26"/>
    <p:sldId id="308" r:id="rId27"/>
    <p:sldId id="310" r:id="rId28"/>
    <p:sldId id="311" r:id="rId29"/>
    <p:sldId id="312" r:id="rId30"/>
    <p:sldId id="294" r:id="rId31"/>
    <p:sldId id="313" r:id="rId32"/>
    <p:sldId id="317" r:id="rId33"/>
    <p:sldId id="305" r:id="rId34"/>
    <p:sldId id="296" r:id="rId35"/>
    <p:sldId id="306" r:id="rId36"/>
  </p:sldIdLst>
  <p:sldSz cx="9144000" cy="6858000" type="screen4x3"/>
  <p:notesSz cx="6797675" cy="992822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88" autoAdjust="0"/>
    <p:restoredTop sz="95179" autoAdjust="0"/>
  </p:normalViewPr>
  <p:slideViewPr>
    <p:cSldViewPr snapToGrid="0">
      <p:cViewPr varScale="1">
        <p:scale>
          <a:sx n="74" d="100"/>
          <a:sy n="74" d="100"/>
        </p:scale>
        <p:origin x="16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683C5-685E-47AD-99FF-0AC9C1E5FE05}" type="datetimeFigureOut">
              <a:rPr lang="en-GB" smtClean="0"/>
              <a:t>24/04/2017</a:t>
            </a:fld>
            <a:endParaRPr lang="en-GB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F98A4-F376-47F7-8045-2075BC294FD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649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98A4-F376-47F7-8045-2075BC294FD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58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smtClean="0"/>
              <a:t>Clic pentru a edita stilul de subtitlu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9132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98020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18568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072511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9894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6127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38827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832834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273322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63795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o-RO" smtClean="0"/>
              <a:t>Faceți clic pe pictogramă pentru a adăuga o imagine</a:t>
            </a:r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smtClean="0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54362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70000">
              <a:srgbClr val="002060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smtClean="0"/>
              <a:t>Clic pentru editare stil titlu</a:t>
            </a:r>
            <a:endParaRPr lang="ro-RO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Clic pentru editare stiluri text Coordonator</a:t>
            </a:r>
          </a:p>
          <a:p>
            <a:pPr lvl="1"/>
            <a:r>
              <a:rPr lang="ro-RO" smtClean="0"/>
              <a:t>Al doilea nivel</a:t>
            </a:r>
          </a:p>
          <a:p>
            <a:pPr lvl="2"/>
            <a:r>
              <a:rPr lang="ro-RO" smtClean="0"/>
              <a:t>Al treilea nivel</a:t>
            </a:r>
          </a:p>
          <a:p>
            <a:pPr lvl="3"/>
            <a:r>
              <a:rPr lang="ro-RO" smtClean="0"/>
              <a:t>Al patrulea nivel</a:t>
            </a:r>
          </a:p>
          <a:p>
            <a:pPr lvl="4"/>
            <a:r>
              <a:rPr lang="ro-RO" smtClean="0"/>
              <a:t>Al cincilea nivel</a:t>
            </a:r>
            <a:endParaRPr lang="ro-RO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21EA1-8204-43CC-80E9-B4E323080123}" type="datetime1">
              <a:rPr lang="en-GB" smtClean="0"/>
              <a:t>24/04/2017</a:t>
            </a:fld>
            <a:endParaRPr lang="en-GB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7B6AD-66C7-4A57-ADD6-5A51948DEE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049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376353" y="2408664"/>
            <a:ext cx="6426962" cy="1870648"/>
          </a:xfrm>
        </p:spPr>
        <p:txBody>
          <a:bodyPr>
            <a:normAutofit/>
          </a:bodyPr>
          <a:lstStyle/>
          <a:p>
            <a:r>
              <a:rPr lang="en-GB" dirty="0" smtClean="0">
                <a:latin typeface="Algerian" panose="04020705040A02060702" pitchFamily="82" charset="0"/>
              </a:rPr>
              <a:t>S</a:t>
            </a:r>
            <a:r>
              <a:rPr lang="ro-RO" dirty="0" smtClean="0">
                <a:latin typeface="Algerian" panose="04020705040A02060702" pitchFamily="82" charset="0"/>
              </a:rPr>
              <a:t>IVAP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US" sz="2700" b="1" dirty="0" smtClean="0"/>
              <a:t>Intelligent System based on Machine Learning and Computer Vision for the Optimization of the Manufacturing Process of Porcelain</a:t>
            </a:r>
            <a:endParaRPr lang="en-GB" sz="22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376353" y="4594083"/>
            <a:ext cx="6752886" cy="1447279"/>
          </a:xfrm>
        </p:spPr>
        <p:txBody>
          <a:bodyPr anchor="ctr">
            <a:normAutofit fontScale="47500" lnSpcReduction="20000"/>
          </a:bodyPr>
          <a:lstStyle/>
          <a:p>
            <a:r>
              <a:rPr lang="ro-RO" sz="1900" i="1" dirty="0" smtClean="0"/>
              <a:t> </a:t>
            </a:r>
          </a:p>
          <a:p>
            <a:r>
              <a:rPr lang="ro-RO" sz="3400" i="1" dirty="0" smtClean="0"/>
              <a:t>Romanian </a:t>
            </a:r>
            <a:r>
              <a:rPr lang="ro-RO" sz="3400" i="1" dirty="0" err="1" smtClean="0"/>
              <a:t>Research</a:t>
            </a:r>
            <a:r>
              <a:rPr lang="ro-RO" sz="3400" i="1" dirty="0" smtClean="0"/>
              <a:t> </a:t>
            </a:r>
            <a:r>
              <a:rPr lang="ro-RO" sz="3400" i="1" dirty="0" err="1" smtClean="0"/>
              <a:t>Ministry</a:t>
            </a:r>
            <a:r>
              <a:rPr lang="ro-RO" sz="3400" i="1" dirty="0" smtClean="0"/>
              <a:t> </a:t>
            </a:r>
          </a:p>
          <a:p>
            <a:r>
              <a:rPr lang="ro-RO" sz="3400" i="1" dirty="0" smtClean="0"/>
              <a:t>BRIDGE GRANT – KNOWLEDGE TRANSFER TO AN ECONOMIC AGENT</a:t>
            </a:r>
          </a:p>
          <a:p>
            <a:r>
              <a:rPr lang="ro-RO" sz="3400" i="1" dirty="0" smtClean="0"/>
              <a:t>UEFISCDI</a:t>
            </a:r>
            <a:r>
              <a:rPr lang="en-GB" sz="3400" i="1" dirty="0" smtClean="0"/>
              <a:t> </a:t>
            </a:r>
            <a:r>
              <a:rPr lang="ro-RO" sz="3400" dirty="0" smtClean="0"/>
              <a:t>PN-III-P2-2.1-BG-2016-0333</a:t>
            </a:r>
            <a:endParaRPr lang="en-GB" sz="3400" dirty="0" smtClean="0"/>
          </a:p>
          <a:p>
            <a:r>
              <a:rPr lang="en-GB" sz="3400" i="1" dirty="0" smtClean="0"/>
              <a:t>Period of implementation: October 2016- October 2018</a:t>
            </a:r>
          </a:p>
          <a:p>
            <a:endParaRPr lang="en-GB" i="1" dirty="0"/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0769" cy="365125"/>
          </a:xfrm>
        </p:spPr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2" y="331840"/>
            <a:ext cx="1572771" cy="2185420"/>
          </a:xfrm>
          <a:prstGeom prst="rect">
            <a:avLst/>
          </a:prstGeom>
        </p:spPr>
      </p:pic>
      <p:pic>
        <p:nvPicPr>
          <p:cNvPr id="3" name="I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315" y="429286"/>
            <a:ext cx="1692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2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859" y="592428"/>
            <a:ext cx="6465195" cy="1223493"/>
          </a:xfrm>
        </p:spPr>
        <p:txBody>
          <a:bodyPr>
            <a:noAutofit/>
          </a:bodyPr>
          <a:lstStyle/>
          <a:p>
            <a:pPr algn="ctr"/>
            <a:endParaRPr lang="ro-RO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8" y="811369"/>
            <a:ext cx="9002331" cy="57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859" y="592428"/>
            <a:ext cx="6465195" cy="1223493"/>
          </a:xfrm>
        </p:spPr>
        <p:txBody>
          <a:bodyPr>
            <a:noAutofit/>
          </a:bodyPr>
          <a:lstStyle/>
          <a:p>
            <a:pPr algn="ctr"/>
            <a:endParaRPr lang="ro-RO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6" name="Substituent conținut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096" y="1352282"/>
            <a:ext cx="7637172" cy="482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Defect detection with various algorithms implemented in Vision systems </a:t>
            </a:r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335" y="2096428"/>
            <a:ext cx="7255818" cy="31892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5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Defect detection with various algorithms implemented in Vision systems 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6" name="Substituent conținut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738" y="1371600"/>
            <a:ext cx="6679162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Defect detection with various algorithms implemented in Vision systems 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282" y="1825625"/>
            <a:ext cx="58374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Defect detection with various algorithms implemented in Vision systems 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6" name="Substituent conținut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725" y="2234406"/>
            <a:ext cx="44005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Defect detection with various algorithms implemented in Vision systems 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096" y="1825625"/>
            <a:ext cx="62378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9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Automated comparison with standard product 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6" name="Substituent conținut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132" y="1449659"/>
            <a:ext cx="7716644" cy="46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Automated comparison with a standard product 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679" y="1451731"/>
            <a:ext cx="8054303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9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Automated comparison with a standard product 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6" name="Substituent conținut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249" y="1361731"/>
            <a:ext cx="8054303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0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8021445" cy="1320800"/>
          </a:xfrm>
        </p:spPr>
        <p:txBody>
          <a:bodyPr>
            <a:normAutofit/>
          </a:bodyPr>
          <a:lstStyle/>
          <a:p>
            <a:r>
              <a:rPr lang="ro-RO" sz="2000" b="1" dirty="0"/>
              <a:t>Program </a:t>
            </a:r>
            <a:r>
              <a:rPr lang="en-GB" sz="2000" b="1" dirty="0"/>
              <a:t>Challenges </a:t>
            </a:r>
            <a:r>
              <a:rPr lang="ro-RO" sz="2000" b="1" dirty="0"/>
              <a:t/>
            </a:r>
            <a:br>
              <a:rPr lang="ro-RO" sz="2000" b="1" dirty="0"/>
            </a:br>
            <a:r>
              <a:rPr lang="ro-RO" sz="2000" b="1" i="1" dirty="0"/>
              <a:t>BRIDGE GRANT – KNOWLEDGE TRANSFER TO AN ECONOMIC AGENT</a:t>
            </a:r>
            <a:br>
              <a:rPr lang="ro-RO" sz="2000" b="1" i="1" dirty="0"/>
            </a:br>
            <a:endParaRPr lang="en-GB" sz="20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8" y="2160590"/>
            <a:ext cx="7345681" cy="3880773"/>
          </a:xfrm>
        </p:spPr>
        <p:txBody>
          <a:bodyPr>
            <a:normAutofit/>
          </a:bodyPr>
          <a:lstStyle/>
          <a:p>
            <a:pPr lvl="0"/>
            <a:r>
              <a:rPr lang="en-GB" sz="3200" u="sng" dirty="0"/>
              <a:t>Program</a:t>
            </a:r>
            <a:r>
              <a:rPr lang="en-GB" sz="2800" u="sng" dirty="0"/>
              <a:t> goal: </a:t>
            </a:r>
            <a:endParaRPr lang="ro-RO" sz="2800" u="sng" dirty="0"/>
          </a:p>
          <a:p>
            <a:pPr lvl="1"/>
            <a:r>
              <a:rPr lang="en-GB" dirty="0"/>
              <a:t>To increase the competiveness of economic agents by knowledge </a:t>
            </a:r>
            <a:r>
              <a:rPr lang="en-GB" dirty="0" smtClean="0"/>
              <a:t>transfer  from </a:t>
            </a:r>
            <a:r>
              <a:rPr lang="en-GB" dirty="0"/>
              <a:t>research institutes and </a:t>
            </a:r>
            <a:r>
              <a:rPr lang="en-GB" dirty="0" smtClean="0"/>
              <a:t>universities</a:t>
            </a:r>
          </a:p>
          <a:p>
            <a:pPr lvl="1"/>
            <a:endParaRPr lang="en-GB" sz="1200" dirty="0"/>
          </a:p>
          <a:p>
            <a:pPr marL="342900" lvl="1" indent="0">
              <a:buNone/>
            </a:pPr>
            <a:endParaRPr lang="ro-RO" sz="1200" dirty="0"/>
          </a:p>
          <a:p>
            <a:pPr lvl="0"/>
            <a:r>
              <a:rPr lang="en-GB" sz="3200" u="sng" dirty="0"/>
              <a:t>Objectives</a:t>
            </a:r>
            <a:endParaRPr lang="ro-RO" sz="3200" dirty="0"/>
          </a:p>
          <a:p>
            <a:pPr lvl="1"/>
            <a:r>
              <a:rPr lang="en-GB" dirty="0"/>
              <a:t>To connect the expertise of universities with the economic agent </a:t>
            </a:r>
            <a:r>
              <a:rPr lang="en-GB" dirty="0" smtClean="0"/>
              <a:t>necessities;</a:t>
            </a:r>
            <a:endParaRPr lang="ro-RO" sz="1200" dirty="0"/>
          </a:p>
          <a:p>
            <a:pPr lvl="1"/>
            <a:r>
              <a:rPr lang="en-GB" dirty="0"/>
              <a:t>To accomplish student internships at the economic </a:t>
            </a:r>
            <a:r>
              <a:rPr lang="en-GB" dirty="0" smtClean="0"/>
              <a:t>agent;</a:t>
            </a:r>
            <a:endParaRPr lang="ro-RO" sz="1200" dirty="0"/>
          </a:p>
          <a:p>
            <a:pPr lvl="1"/>
            <a:r>
              <a:rPr lang="en-GB" dirty="0"/>
              <a:t>To develop entrepreneurial skills of </a:t>
            </a:r>
            <a:r>
              <a:rPr lang="en-GB" dirty="0" smtClean="0"/>
              <a:t>researchers;</a:t>
            </a:r>
            <a:endParaRPr lang="ro-RO" sz="1200" dirty="0"/>
          </a:p>
          <a:p>
            <a:pPr lvl="1"/>
            <a:endParaRPr lang="ro-R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prstClr val="black">
                    <a:tint val="75000"/>
                  </a:prstClr>
                </a:solidFill>
              </a:rPr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6751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NI Vision hardware and software</a:t>
            </a:r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66764"/>
            <a:ext cx="7886700" cy="3869059"/>
          </a:xfrm>
          <a:prstGeom prst="rect">
            <a:avLst/>
          </a:prstGeom>
        </p:spPr>
      </p:pic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0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26911"/>
            <a:ext cx="7886700" cy="3948766"/>
          </a:xfrm>
          <a:prstGeom prst="rect">
            <a:avLst/>
          </a:prstGeom>
        </p:spPr>
      </p:pic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51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3935" y="107122"/>
            <a:ext cx="8223978" cy="723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19" y="1926419"/>
            <a:ext cx="2809344" cy="9837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89604"/>
            <a:ext cx="2967482" cy="133837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635537"/>
            <a:ext cx="2971014" cy="1541426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806" y="4526245"/>
            <a:ext cx="3227885" cy="1625073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132" y="1562214"/>
            <a:ext cx="3456579" cy="2938387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691" y="330910"/>
            <a:ext cx="1638659" cy="23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98932"/>
            <a:ext cx="7886700" cy="4204724"/>
          </a:xfrm>
          <a:prstGeom prst="rect">
            <a:avLst/>
          </a:prstGeom>
        </p:spPr>
      </p:pic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4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28505" y="804324"/>
            <a:ext cx="1724548" cy="946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Research</a:t>
            </a:r>
            <a:br>
              <a:rPr lang="en-US" smtClean="0"/>
            </a:br>
            <a:r>
              <a:rPr lang="en-US" smtClean="0"/>
              <a:t>Software </a:t>
            </a:r>
            <a:endParaRPr lang="en-US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800" y="804324"/>
            <a:ext cx="4929928" cy="2573393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4" y="1825625"/>
            <a:ext cx="3499295" cy="3636075"/>
          </a:xfrm>
          <a:prstGeom prst="rect">
            <a:avLst/>
          </a:prstGeom>
        </p:spPr>
      </p:pic>
      <p:sp>
        <p:nvSpPr>
          <p:cNvPr id="9" name="Rounded Rectangle 6"/>
          <p:cNvSpPr/>
          <p:nvPr/>
        </p:nvSpPr>
        <p:spPr>
          <a:xfrm>
            <a:off x="5337676" y="3463611"/>
            <a:ext cx="3596778" cy="200871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 benefits: </a:t>
            </a:r>
            <a:endParaRPr lang="en-US" sz="1100" dirty="0"/>
          </a:p>
          <a:p>
            <a:pPr algn="ctr"/>
            <a:r>
              <a:rPr lang="en-US" sz="1100" dirty="0"/>
              <a:t>(for the first year with the possibility of extension)</a:t>
            </a:r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- Fast technical support</a:t>
            </a:r>
          </a:p>
          <a:p>
            <a:r>
              <a:rPr lang="en-US" dirty="0"/>
              <a:t>- Free access to online trainings</a:t>
            </a:r>
          </a:p>
          <a:p>
            <a:r>
              <a:rPr lang="en-US" dirty="0"/>
              <a:t>- Access to online software</a:t>
            </a:r>
          </a:p>
          <a:p>
            <a:r>
              <a:rPr lang="en-US" dirty="0"/>
              <a:t>- Free upgrades to new SW</a:t>
            </a:r>
          </a:p>
        </p:txBody>
      </p:sp>
    </p:spTree>
    <p:extLst>
      <p:ext uri="{BB962C8B-B14F-4D97-AF65-F5344CB8AC3E}">
        <p14:creationId xmlns:p14="http://schemas.microsoft.com/office/powerpoint/2010/main" val="9462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Machine Learning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9" name="Substituent conținut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957" y="1825625"/>
            <a:ext cx="7812086" cy="4351338"/>
          </a:xfrm>
          <a:prstGeom prst="rect">
            <a:avLst/>
          </a:prstGeom>
        </p:spPr>
      </p:pic>
      <p:pic>
        <p:nvPicPr>
          <p:cNvPr id="10" name="I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28" y="3706115"/>
            <a:ext cx="6389162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Deep Learning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12" name="Substituent conținut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217" y="1825625"/>
            <a:ext cx="42915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Deep neural </a:t>
            </a:r>
            <a:r>
              <a:rPr lang="en-GB" dirty="0" smtClean="0"/>
              <a:t>networks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589" y="2391810"/>
            <a:ext cx="5230821" cy="3218967"/>
          </a:xfrm>
          <a:prstGeom prst="rect">
            <a:avLst/>
          </a:prstGeom>
        </p:spPr>
      </p:pic>
      <p:pic>
        <p:nvPicPr>
          <p:cNvPr id="6" name="I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72" y="846221"/>
            <a:ext cx="7949873" cy="51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Training </a:t>
            </a:r>
            <a:r>
              <a:rPr lang="en-US" dirty="0" smtClean="0"/>
              <a:t>data- Binary classification problem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7" name="Substituent conținut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520" y="2849048"/>
            <a:ext cx="4170025" cy="3334801"/>
          </a:xfrm>
          <a:prstGeom prst="rect">
            <a:avLst/>
          </a:prstGeom>
        </p:spPr>
      </p:pic>
      <p:pic>
        <p:nvPicPr>
          <p:cNvPr id="8" name="I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38" y="2849047"/>
            <a:ext cx="4133446" cy="33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6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Training </a:t>
            </a:r>
            <a:r>
              <a:rPr lang="en-US" dirty="0" smtClean="0"/>
              <a:t>data- Binary classification problem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110" y="1075615"/>
            <a:ext cx="8452676" cy="54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888481" cy="1320800"/>
          </a:xfrm>
        </p:spPr>
        <p:txBody>
          <a:bodyPr>
            <a:normAutofit/>
          </a:bodyPr>
          <a:lstStyle/>
          <a:p>
            <a:r>
              <a:rPr lang="en-GB" dirty="0"/>
              <a:t>Project</a:t>
            </a:r>
            <a:r>
              <a:rPr lang="ro-RO" dirty="0"/>
              <a:t> overview</a:t>
            </a:r>
            <a:r>
              <a:rPr lang="en-GB" dirty="0"/>
              <a:t/>
            </a:r>
            <a:br>
              <a:rPr lang="en-GB" dirty="0"/>
            </a:br>
            <a:r>
              <a:rPr lang="ro-RO" b="1" dirty="0"/>
              <a:t>SIVAP </a:t>
            </a:r>
            <a:r>
              <a:rPr lang="en-US" sz="1800" dirty="0"/>
              <a:t>Intelligent </a:t>
            </a:r>
            <a:r>
              <a:rPr lang="en-US" sz="1800" dirty="0" smtClean="0"/>
              <a:t>System </a:t>
            </a:r>
            <a:r>
              <a:rPr lang="en-US" sz="1800" dirty="0"/>
              <a:t>based on </a:t>
            </a:r>
            <a:r>
              <a:rPr lang="en-US" sz="1800" dirty="0" smtClean="0"/>
              <a:t>Machine Learning </a:t>
            </a:r>
            <a:r>
              <a:rPr lang="en-US" sz="1800" dirty="0"/>
              <a:t>and </a:t>
            </a:r>
            <a:r>
              <a:rPr lang="en-US" sz="1800" dirty="0" smtClean="0"/>
              <a:t>Computer Vision </a:t>
            </a:r>
            <a:r>
              <a:rPr lang="en-US" sz="1800" dirty="0"/>
              <a:t>for the </a:t>
            </a:r>
            <a:r>
              <a:rPr lang="en-US" sz="1800" dirty="0" smtClean="0"/>
              <a:t>Optimization </a:t>
            </a:r>
            <a:r>
              <a:rPr lang="en-US" sz="1800" dirty="0"/>
              <a:t>of the </a:t>
            </a:r>
            <a:r>
              <a:rPr lang="en-US" sz="1800" dirty="0" smtClean="0"/>
              <a:t>Manufacturing Process </a:t>
            </a:r>
            <a:r>
              <a:rPr lang="en-US" sz="1800" dirty="0"/>
              <a:t>of </a:t>
            </a:r>
            <a:r>
              <a:rPr lang="en-US" sz="1800" dirty="0" smtClean="0"/>
              <a:t>Porcelain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8" y="2160590"/>
            <a:ext cx="6989065" cy="435908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What</a:t>
            </a:r>
          </a:p>
          <a:p>
            <a:pPr lvl="1"/>
            <a:r>
              <a:rPr lang="en-US" dirty="0" smtClean="0"/>
              <a:t>Knowledge </a:t>
            </a:r>
            <a:r>
              <a:rPr lang="en-US" dirty="0"/>
              <a:t>transfer</a:t>
            </a:r>
            <a:r>
              <a:rPr lang="ro-RO" dirty="0"/>
              <a:t> project</a:t>
            </a:r>
            <a:r>
              <a:rPr lang="en-US" dirty="0"/>
              <a:t> to </a:t>
            </a:r>
            <a:r>
              <a:rPr lang="ro-RO" dirty="0"/>
              <a:t>IPEC</a:t>
            </a:r>
            <a:r>
              <a:rPr lang="en-US" dirty="0"/>
              <a:t> to optimize the</a:t>
            </a:r>
            <a:r>
              <a:rPr lang="ro-RO" dirty="0"/>
              <a:t> </a:t>
            </a:r>
            <a:r>
              <a:rPr lang="en-US" dirty="0"/>
              <a:t>manufacturing process of porcelain.</a:t>
            </a:r>
            <a:endParaRPr lang="ro-RO" dirty="0"/>
          </a:p>
          <a:p>
            <a:r>
              <a:rPr lang="ro-RO" dirty="0"/>
              <a:t>How</a:t>
            </a:r>
          </a:p>
          <a:p>
            <a:pPr lvl="1"/>
            <a:r>
              <a:rPr lang="ro-RO" dirty="0"/>
              <a:t>An </a:t>
            </a:r>
            <a:r>
              <a:rPr lang="en-US" dirty="0"/>
              <a:t>intelligent system based on machine learning and computer vision </a:t>
            </a:r>
            <a:r>
              <a:rPr lang="en-US" dirty="0" smtClean="0"/>
              <a:t>will </a:t>
            </a:r>
            <a:r>
              <a:rPr lang="en-US" dirty="0"/>
              <a:t>optimize and innovate the current production flow. </a:t>
            </a:r>
            <a:endParaRPr lang="ro-RO" dirty="0"/>
          </a:p>
          <a:p>
            <a:r>
              <a:rPr lang="ro-RO" dirty="0"/>
              <a:t>Objectives</a:t>
            </a:r>
          </a:p>
          <a:p>
            <a:pPr lvl="1"/>
            <a:r>
              <a:rPr lang="en-US" dirty="0"/>
              <a:t>reducing </a:t>
            </a:r>
            <a:r>
              <a:rPr lang="en-US" dirty="0" smtClean="0"/>
              <a:t>the </a:t>
            </a:r>
            <a:r>
              <a:rPr lang="en-US" dirty="0"/>
              <a:t>manufacturing time at each processing phase</a:t>
            </a:r>
            <a:endParaRPr lang="ro-RO" dirty="0"/>
          </a:p>
          <a:p>
            <a:pPr lvl="1"/>
            <a:r>
              <a:rPr lang="en-US" dirty="0"/>
              <a:t>optimizing the production efficiency by eliminating defective products</a:t>
            </a:r>
            <a:endParaRPr lang="ro-RO" dirty="0"/>
          </a:p>
          <a:p>
            <a:pPr lvl="1"/>
            <a:r>
              <a:rPr lang="en-US" dirty="0"/>
              <a:t>improving the monitoring and control system of the entire flow by adding new functionalities to the current computer vision system</a:t>
            </a:r>
            <a:endParaRPr lang="ro-RO" dirty="0"/>
          </a:p>
          <a:p>
            <a:pPr lvl="1"/>
            <a:r>
              <a:rPr lang="en-US" dirty="0"/>
              <a:t>increasing the innovation capacity of the economic agent. </a:t>
            </a:r>
            <a:endParaRPr lang="ro-RO" dirty="0"/>
          </a:p>
          <a:p>
            <a:r>
              <a:rPr lang="ro-RO" dirty="0"/>
              <a:t>Results</a:t>
            </a:r>
          </a:p>
          <a:p>
            <a:pPr lvl="1"/>
            <a:r>
              <a:rPr lang="en-US" dirty="0"/>
              <a:t>monitoring and quality control system implemented in real time and its integration into the company’s decision-making system</a:t>
            </a:r>
            <a:endParaRPr lang="ro-RO" dirty="0"/>
          </a:p>
          <a:p>
            <a:pPr lvl="1"/>
            <a:r>
              <a:rPr lang="ro-RO" dirty="0"/>
              <a:t>d</a:t>
            </a:r>
            <a:r>
              <a:rPr lang="en-US" dirty="0" err="1"/>
              <a:t>efects</a:t>
            </a:r>
            <a:r>
              <a:rPr lang="en-US" dirty="0"/>
              <a:t> will be identified and classified at every operational phase. </a:t>
            </a:r>
            <a:endParaRPr lang="ro-R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25502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0">
              <a:srgbClr val="002060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759922" cy="806824"/>
          </a:xfrm>
        </p:spPr>
        <p:txBody>
          <a:bodyPr/>
          <a:lstStyle/>
          <a:p>
            <a:r>
              <a:rPr lang="en-GB" dirty="0" smtClean="0"/>
              <a:t>Future work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416424"/>
            <a:ext cx="6759923" cy="4884788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Automated recognition of defect type by machine learning and data mining techniques;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Increase of performance of existing 2D cameras by design and implementation of software for defect detection in the control system;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Increase of performance of existing 3D cameras by design and implementation of software for defect detection after burning of products;</a:t>
            </a:r>
          </a:p>
          <a:p>
            <a:r>
              <a:rPr lang="en-GB" dirty="0" smtClean="0">
                <a:solidFill>
                  <a:schemeClr val="accent1"/>
                </a:solidFill>
              </a:rPr>
              <a:t>New vision system architecture designed for the pressing phase and for final sorting of products;</a:t>
            </a:r>
            <a:endParaRPr lang="ro-RO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334753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Thermographic</a:t>
            </a:r>
            <a:r>
              <a:rPr lang="ro-RO" dirty="0"/>
              <a:t> </a:t>
            </a:r>
            <a:r>
              <a:rPr lang="ro-RO" dirty="0" err="1"/>
              <a:t>testing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thermovision</a:t>
            </a:r>
            <a:r>
              <a:rPr lang="en-GB" dirty="0"/>
              <a:t> camera is used for observing and recording over time</a:t>
            </a:r>
          </a:p>
          <a:p>
            <a:pPr marL="0" indent="0">
              <a:buNone/>
            </a:pPr>
            <a:r>
              <a:rPr lang="en-GB" dirty="0"/>
              <a:t>the temperature distribution on the surface of the object </a:t>
            </a:r>
            <a:r>
              <a:rPr lang="en-GB" dirty="0" smtClean="0"/>
              <a:t>inspected.</a:t>
            </a:r>
          </a:p>
          <a:p>
            <a:r>
              <a:rPr lang="en-GB" dirty="0"/>
              <a:t>Temperature differences can indicate </a:t>
            </a:r>
            <a:r>
              <a:rPr lang="en-GB" dirty="0" smtClean="0"/>
              <a:t>hidden defects </a:t>
            </a:r>
            <a:r>
              <a:rPr lang="en-GB" dirty="0"/>
              <a:t>in the material structure, such defects being due to </a:t>
            </a:r>
            <a:r>
              <a:rPr lang="en-GB" dirty="0" smtClean="0"/>
              <a:t>faulty production.</a:t>
            </a:r>
          </a:p>
          <a:p>
            <a:r>
              <a:rPr lang="en-GB" dirty="0" smtClean="0"/>
              <a:t>The camera </a:t>
            </a:r>
            <a:r>
              <a:rPr lang="en-GB" dirty="0"/>
              <a:t>indications are not assessed directly, but compared to</a:t>
            </a:r>
          </a:p>
          <a:p>
            <a:pPr marL="0" indent="0">
              <a:buNone/>
            </a:pPr>
            <a:r>
              <a:rPr lang="en-GB" dirty="0" err="1"/>
              <a:t>thermograms</a:t>
            </a:r>
            <a:r>
              <a:rPr lang="en-GB" dirty="0"/>
              <a:t> of flawless objects in similar operating </a:t>
            </a:r>
            <a:r>
              <a:rPr lang="en-GB" dirty="0" smtClean="0"/>
              <a:t>conditions.</a:t>
            </a:r>
          </a:p>
          <a:p>
            <a:r>
              <a:rPr lang="en-GB" dirty="0"/>
              <a:t>The user obtains information on the temperature of each pixel on the</a:t>
            </a:r>
          </a:p>
          <a:p>
            <a:pPr marL="0" indent="0">
              <a:buNone/>
            </a:pPr>
            <a:r>
              <a:rPr lang="en-GB" dirty="0"/>
              <a:t>basis of physical data entered, such as the emissivity of the </a:t>
            </a:r>
            <a:r>
              <a:rPr lang="en-GB" dirty="0" smtClean="0"/>
              <a:t>object, </a:t>
            </a:r>
            <a:r>
              <a:rPr lang="en-GB" dirty="0"/>
              <a:t>and most importantly, the </a:t>
            </a:r>
            <a:r>
              <a:rPr lang="en-GB" dirty="0" smtClean="0"/>
              <a:t>intensity of </a:t>
            </a:r>
            <a:r>
              <a:rPr lang="en-GB" dirty="0"/>
              <a:t>electromagnetic radiation reaching the camera detector.</a:t>
            </a:r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9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Thermographic</a:t>
            </a:r>
            <a:r>
              <a:rPr lang="ro-RO" dirty="0"/>
              <a:t> </a:t>
            </a:r>
            <a:r>
              <a:rPr lang="ro-RO" dirty="0" err="1"/>
              <a:t>testing</a:t>
            </a:r>
            <a:endParaRPr lang="ro-RO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Active thermography has become a highly functional measurement</a:t>
            </a:r>
          </a:p>
          <a:p>
            <a:pPr marL="0" indent="0">
              <a:buNone/>
            </a:pPr>
            <a:r>
              <a:rPr lang="en-GB" dirty="0"/>
              <a:t>method thanks to modern materials used in the construction of</a:t>
            </a:r>
          </a:p>
          <a:p>
            <a:pPr marL="0" indent="0">
              <a:buNone/>
            </a:pPr>
            <a:r>
              <a:rPr lang="en-GB" dirty="0" err="1"/>
              <a:t>thermovision</a:t>
            </a:r>
            <a:r>
              <a:rPr lang="en-GB" dirty="0"/>
              <a:t> cameras, computerised recording, processing and data</a:t>
            </a:r>
          </a:p>
          <a:p>
            <a:pPr marL="0" indent="0">
              <a:buNone/>
            </a:pPr>
            <a:r>
              <a:rPr lang="en-GB" dirty="0"/>
              <a:t>saving techniques, and artificial </a:t>
            </a:r>
            <a:r>
              <a:rPr lang="en-GB" dirty="0" smtClean="0"/>
              <a:t>intelligence.</a:t>
            </a:r>
          </a:p>
          <a:p>
            <a:pPr marL="0" indent="0">
              <a:buNone/>
            </a:pPr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[CONFIDENTIAL]</a:t>
            </a:r>
            <a:endParaRPr lang="en-GB" dirty="0"/>
          </a:p>
        </p:txBody>
      </p:sp>
      <p:pic>
        <p:nvPicPr>
          <p:cNvPr id="6" name="I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32" y="3636032"/>
            <a:ext cx="2290718" cy="2630625"/>
          </a:xfrm>
          <a:prstGeom prst="rect">
            <a:avLst/>
          </a:prstGeom>
        </p:spPr>
      </p:pic>
      <p:pic>
        <p:nvPicPr>
          <p:cNvPr id="7" name="I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631" y="3700719"/>
            <a:ext cx="2204275" cy="25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000">
              <a:srgbClr val="002060"/>
            </a:gs>
            <a:gs pos="70000">
              <a:srgbClr val="002060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759922" cy="806824"/>
          </a:xfrm>
        </p:spPr>
        <p:txBody>
          <a:bodyPr/>
          <a:lstStyle/>
          <a:p>
            <a:r>
              <a:rPr lang="ro-RO" dirty="0"/>
              <a:t>Project </a:t>
            </a:r>
            <a:r>
              <a:rPr lang="ro-RO" dirty="0" smtClean="0"/>
              <a:t>team</a:t>
            </a:r>
            <a:r>
              <a:rPr lang="en-GB" dirty="0" smtClean="0"/>
              <a:t> -UAB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416424"/>
            <a:ext cx="6759923" cy="4884788"/>
          </a:xfrm>
        </p:spPr>
        <p:txBody>
          <a:bodyPr>
            <a:normAutofit/>
          </a:bodyPr>
          <a:lstStyle/>
          <a:p>
            <a:r>
              <a:rPr lang="ro-RO" dirty="0"/>
              <a:t>Adriana Birlutiu, UAB – </a:t>
            </a:r>
            <a:r>
              <a:rPr lang="ro-RO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ro-RO" dirty="0"/>
              <a:t>Adrian Burlacu, Univ.Tehnică Gheorghe Asachi din Iaşi - </a:t>
            </a:r>
            <a:r>
              <a:rPr lang="ro-RO" dirty="0">
                <a:solidFill>
                  <a:schemeClr val="accent1"/>
                </a:solidFill>
              </a:rPr>
              <a:t>computer vision</a:t>
            </a:r>
          </a:p>
          <a:p>
            <a:r>
              <a:rPr lang="ro-RO" dirty="0"/>
              <a:t>Santiago Garrido, Universitatea Carlos III Madrid – </a:t>
            </a:r>
            <a:r>
              <a:rPr lang="ro-RO" dirty="0">
                <a:solidFill>
                  <a:schemeClr val="accent1"/>
                </a:solidFill>
              </a:rPr>
              <a:t>robotics</a:t>
            </a:r>
          </a:p>
          <a:p>
            <a:r>
              <a:rPr lang="ro-RO" dirty="0"/>
              <a:t>Manuella Kadar, UAB – </a:t>
            </a:r>
            <a:r>
              <a:rPr lang="ro-RO" dirty="0" err="1">
                <a:solidFill>
                  <a:schemeClr val="accent1"/>
                </a:solidFill>
              </a:rPr>
              <a:t>multi</a:t>
            </a:r>
            <a:r>
              <a:rPr lang="ro-RO" dirty="0">
                <a:solidFill>
                  <a:schemeClr val="accent1"/>
                </a:solidFill>
              </a:rPr>
              <a:t>-agent </a:t>
            </a:r>
            <a:r>
              <a:rPr lang="ro-RO" dirty="0" err="1" smtClean="0">
                <a:solidFill>
                  <a:schemeClr val="accent1"/>
                </a:solidFill>
              </a:rPr>
              <a:t>systems</a:t>
            </a:r>
            <a:endParaRPr lang="ro-RO" dirty="0">
              <a:solidFill>
                <a:schemeClr val="accent1"/>
              </a:solidFill>
            </a:endParaRPr>
          </a:p>
          <a:p>
            <a:r>
              <a:rPr lang="ro-RO" dirty="0"/>
              <a:t>Ricardo Jardim-Goncalves, New University of Lisbon – </a:t>
            </a:r>
            <a:r>
              <a:rPr lang="ro-RO" dirty="0">
                <a:solidFill>
                  <a:schemeClr val="accent1"/>
                </a:solidFill>
              </a:rPr>
              <a:t>system interoperability</a:t>
            </a:r>
          </a:p>
          <a:p>
            <a:r>
              <a:rPr lang="ro-RO" dirty="0"/>
              <a:t>Adrian Tulbure, UAB – </a:t>
            </a:r>
            <a:r>
              <a:rPr lang="ro-RO" dirty="0">
                <a:solidFill>
                  <a:schemeClr val="accent1"/>
                </a:solidFill>
              </a:rPr>
              <a:t>energy consumption</a:t>
            </a:r>
          </a:p>
          <a:p>
            <a:r>
              <a:rPr lang="ro-RO" dirty="0"/>
              <a:t>Gheorghe Marc, UAB – </a:t>
            </a:r>
            <a:r>
              <a:rPr lang="ro-RO" dirty="0">
                <a:solidFill>
                  <a:schemeClr val="accent1"/>
                </a:solidFill>
              </a:rPr>
              <a:t>electronics</a:t>
            </a:r>
          </a:p>
          <a:p>
            <a:r>
              <a:rPr lang="ro-RO" dirty="0"/>
              <a:t>Angel Garrido, Universitatea UNED, Madrid – </a:t>
            </a:r>
            <a:r>
              <a:rPr lang="ro-RO" dirty="0">
                <a:solidFill>
                  <a:schemeClr val="accent1"/>
                </a:solidFill>
              </a:rPr>
              <a:t>fuzzy systems</a:t>
            </a:r>
          </a:p>
          <a:p>
            <a:r>
              <a:rPr lang="ro-RO" dirty="0"/>
              <a:t>Lucian Popa, UAB – </a:t>
            </a:r>
            <a:r>
              <a:rPr lang="ro-RO" dirty="0">
                <a:solidFill>
                  <a:schemeClr val="accent1"/>
                </a:solidFill>
              </a:rPr>
              <a:t>mathematical modelling</a:t>
            </a:r>
          </a:p>
          <a:p>
            <a:r>
              <a:rPr lang="ro-RO" dirty="0"/>
              <a:t>Mihai Oltean, UBB Cluj - </a:t>
            </a:r>
            <a:r>
              <a:rPr lang="ro-RO" dirty="0">
                <a:solidFill>
                  <a:schemeClr val="accent1"/>
                </a:solidFill>
              </a:rPr>
              <a:t>robotics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173233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2000">
              <a:srgbClr val="002060"/>
            </a:gs>
            <a:gs pos="94000">
              <a:srgbClr val="002060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759922" cy="806824"/>
          </a:xfrm>
        </p:spPr>
        <p:txBody>
          <a:bodyPr/>
          <a:lstStyle/>
          <a:p>
            <a:r>
              <a:rPr lang="ro-RO" dirty="0"/>
              <a:t>Project </a:t>
            </a:r>
            <a:r>
              <a:rPr lang="ro-RO" dirty="0" smtClean="0"/>
              <a:t>team</a:t>
            </a:r>
            <a:r>
              <a:rPr lang="en-GB" dirty="0" smtClean="0"/>
              <a:t> -IPEC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416424"/>
            <a:ext cx="6759923" cy="4884788"/>
          </a:xfrm>
        </p:spPr>
        <p:txBody>
          <a:bodyPr>
            <a:normAutofit/>
          </a:bodyPr>
          <a:lstStyle/>
          <a:p>
            <a:r>
              <a:rPr lang="en-GB" dirty="0" smtClean="0"/>
              <a:t>Cristian </a:t>
            </a:r>
            <a:r>
              <a:rPr lang="en-GB" dirty="0" err="1" smtClean="0"/>
              <a:t>Covaciu</a:t>
            </a:r>
            <a:r>
              <a:rPr lang="en-GB" dirty="0" smtClean="0"/>
              <a:t> </a:t>
            </a:r>
            <a:r>
              <a:rPr lang="ro-RO" dirty="0" smtClean="0"/>
              <a:t> </a:t>
            </a:r>
            <a:r>
              <a:rPr lang="ro-RO" dirty="0"/>
              <a:t>– </a:t>
            </a:r>
            <a:r>
              <a:rPr lang="en-GB" dirty="0" smtClean="0"/>
              <a:t>General Manager, Project Coordinator </a:t>
            </a:r>
            <a:endParaRPr lang="ro-RO" dirty="0">
              <a:solidFill>
                <a:schemeClr val="accent1"/>
              </a:solidFill>
            </a:endParaRPr>
          </a:p>
          <a:p>
            <a:r>
              <a:rPr lang="ro-RO" dirty="0" smtClean="0"/>
              <a:t>A</a:t>
            </a:r>
            <a:r>
              <a:rPr lang="en-GB" dirty="0" err="1" smtClean="0"/>
              <a:t>ndrei</a:t>
            </a:r>
            <a:r>
              <a:rPr lang="en-GB" dirty="0" smtClean="0"/>
              <a:t> </a:t>
            </a:r>
            <a:r>
              <a:rPr lang="en-GB" dirty="0" err="1" smtClean="0"/>
              <a:t>Corb</a:t>
            </a:r>
            <a:r>
              <a:rPr lang="en-GB" dirty="0" smtClean="0"/>
              <a:t> </a:t>
            </a:r>
            <a:r>
              <a:rPr lang="ro-RO" dirty="0" smtClean="0"/>
              <a:t>- </a:t>
            </a:r>
            <a:r>
              <a:rPr lang="ro-RO" dirty="0">
                <a:solidFill>
                  <a:schemeClr val="accent1"/>
                </a:solidFill>
              </a:rPr>
              <a:t>computer </a:t>
            </a:r>
            <a:r>
              <a:rPr lang="ro-RO" dirty="0" err="1" smtClean="0">
                <a:solidFill>
                  <a:schemeClr val="accent1"/>
                </a:solidFill>
              </a:rPr>
              <a:t>vision</a:t>
            </a:r>
            <a:r>
              <a:rPr lang="en-GB" dirty="0" smtClean="0">
                <a:solidFill>
                  <a:schemeClr val="accent1"/>
                </a:solidFill>
              </a:rPr>
              <a:t> &amp; robotics</a:t>
            </a:r>
            <a:endParaRPr lang="ro-RO" dirty="0">
              <a:solidFill>
                <a:schemeClr val="accent1"/>
              </a:solidFill>
            </a:endParaRPr>
          </a:p>
          <a:p>
            <a:r>
              <a:rPr lang="en-GB" dirty="0" smtClean="0"/>
              <a:t>Adriana </a:t>
            </a:r>
            <a:r>
              <a:rPr lang="en-GB" dirty="0" err="1" smtClean="0"/>
              <a:t>Giurcă</a:t>
            </a:r>
            <a:r>
              <a:rPr lang="en-GB" dirty="0" smtClean="0"/>
              <a:t> </a:t>
            </a:r>
            <a:r>
              <a:rPr lang="ro-RO" dirty="0" smtClean="0"/>
              <a:t>– </a:t>
            </a:r>
            <a:r>
              <a:rPr lang="en-GB" dirty="0" smtClean="0">
                <a:solidFill>
                  <a:schemeClr val="accent1"/>
                </a:solidFill>
              </a:rPr>
              <a:t>quality control</a:t>
            </a:r>
          </a:p>
          <a:p>
            <a:r>
              <a:rPr lang="en-GB" dirty="0" err="1" smtClean="0"/>
              <a:t>Andreea</a:t>
            </a:r>
            <a:r>
              <a:rPr lang="en-GB" dirty="0" smtClean="0"/>
              <a:t> </a:t>
            </a:r>
            <a:r>
              <a:rPr lang="en-GB" dirty="0" err="1" smtClean="0"/>
              <a:t>Botinanț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r>
              <a:rPr lang="en-GB" smtClean="0">
                <a:solidFill>
                  <a:schemeClr val="accent1"/>
                </a:solidFill>
              </a:rPr>
              <a:t>- assistant </a:t>
            </a:r>
            <a:endParaRPr lang="ro-RO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746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759922" cy="806824"/>
          </a:xfrm>
        </p:spPr>
        <p:txBody>
          <a:bodyPr/>
          <a:lstStyle/>
          <a:p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81240"/>
            <a:ext cx="6759575" cy="35543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3718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975" y="242047"/>
            <a:ext cx="6759922" cy="72614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</a:t>
            </a:r>
            <a:r>
              <a:rPr lang="ro-RO" b="1" dirty="0"/>
              <a:t>IVAP</a:t>
            </a:r>
            <a:r>
              <a:rPr lang="en-GB" b="1" dirty="0"/>
              <a:t> Concept &amp; Approach</a:t>
            </a:r>
            <a:r>
              <a:rPr lang="en-GB" dirty="0"/>
              <a:t>:</a:t>
            </a:r>
            <a:br>
              <a:rPr lang="en-GB" dirty="0"/>
            </a:br>
            <a:endParaRPr lang="en-GB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5" y="3056755"/>
            <a:ext cx="8019978" cy="3179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376" y="1365585"/>
            <a:ext cx="7216589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optimized system will be based on the robot-computer vision architecture and will include: </a:t>
            </a:r>
            <a:endParaRPr lang="ro-RO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high-speed processing of product images</a:t>
            </a:r>
            <a:endParaRPr lang="ro-RO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defTabSz="457200">
              <a:lnSpc>
                <a:spcPct val="8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global autonomous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context and task dependent self-learning that will be adaptive to the work environment</a:t>
            </a:r>
            <a:endParaRPr lang="ro-RO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2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GB" b="1" dirty="0"/>
              <a:t>S</a:t>
            </a:r>
            <a:r>
              <a:rPr lang="ro-RO" b="1" dirty="0"/>
              <a:t>IVAP – </a:t>
            </a:r>
            <a:r>
              <a:rPr lang="en-GB" b="1" dirty="0" smtClean="0"/>
              <a:t> </a:t>
            </a:r>
            <a:r>
              <a:rPr lang="ro-RO" b="1" dirty="0" err="1" smtClean="0"/>
              <a:t>Expertise</a:t>
            </a:r>
            <a:r>
              <a:rPr lang="en-GB" b="1" dirty="0" smtClean="0"/>
              <a:t> 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598" y="1580444"/>
            <a:ext cx="5215469" cy="4720768"/>
          </a:xfrm>
        </p:spPr>
        <p:txBody>
          <a:bodyPr>
            <a:normAutofit/>
          </a:bodyPr>
          <a:lstStyle/>
          <a:p>
            <a:r>
              <a:rPr lang="ro-RO" sz="2800" dirty="0"/>
              <a:t>Artificial intelligence</a:t>
            </a:r>
            <a:r>
              <a:rPr lang="en-GB" sz="2800" dirty="0"/>
              <a:t>:</a:t>
            </a:r>
          </a:p>
          <a:p>
            <a:pPr lvl="1"/>
            <a:r>
              <a:rPr lang="ro-RO" sz="2800" dirty="0"/>
              <a:t>R</a:t>
            </a:r>
            <a:r>
              <a:rPr lang="en-GB" sz="2800" dirty="0" err="1"/>
              <a:t>obot</a:t>
            </a:r>
            <a:r>
              <a:rPr lang="ro-RO" sz="2800" dirty="0"/>
              <a:t>ics</a:t>
            </a:r>
          </a:p>
          <a:p>
            <a:pPr lvl="1"/>
            <a:r>
              <a:rPr lang="ro-RO" sz="2800" dirty="0"/>
              <a:t>Machine learning</a:t>
            </a:r>
          </a:p>
          <a:p>
            <a:pPr lvl="1"/>
            <a:r>
              <a:rPr lang="ro-RO" sz="2800" dirty="0"/>
              <a:t>Computer vision</a:t>
            </a:r>
          </a:p>
          <a:p>
            <a:pPr lvl="1"/>
            <a:r>
              <a:rPr lang="ro-RO" sz="2800" dirty="0"/>
              <a:t>Stochastic modelling</a:t>
            </a:r>
          </a:p>
          <a:p>
            <a:r>
              <a:rPr lang="ro-RO" sz="2800" dirty="0"/>
              <a:t>System engineering</a:t>
            </a:r>
          </a:p>
          <a:p>
            <a:pPr lvl="1"/>
            <a:r>
              <a:rPr lang="ro-RO" sz="2800" dirty="0"/>
              <a:t>Multi-agent systems</a:t>
            </a:r>
          </a:p>
          <a:p>
            <a:pPr lvl="1"/>
            <a:r>
              <a:rPr lang="ro-RO" sz="2800" dirty="0"/>
              <a:t>Expert systems</a:t>
            </a:r>
          </a:p>
          <a:p>
            <a:pPr lvl="1"/>
            <a:r>
              <a:rPr lang="ro-RO" sz="2800" dirty="0"/>
              <a:t>Electronic systems</a:t>
            </a:r>
            <a:endParaRPr lang="en-GB" sz="28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prstClr val="black">
                    <a:tint val="75000"/>
                  </a:prstClr>
                </a:solidFill>
              </a:rPr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19567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6"/>
            <a:ext cx="8229601" cy="654756"/>
          </a:xfrm>
        </p:spPr>
        <p:txBody>
          <a:bodyPr>
            <a:normAutofit/>
          </a:bodyPr>
          <a:lstStyle/>
          <a:p>
            <a:pPr algn="ctr"/>
            <a:r>
              <a:rPr lang="ro-RO" dirty="0"/>
              <a:t>SIVAP Integrated in </a:t>
            </a:r>
            <a:r>
              <a:rPr lang="en-GB" dirty="0" smtClean="0"/>
              <a:t>the </a:t>
            </a:r>
            <a:r>
              <a:rPr lang="ro-RO" dirty="0" err="1" smtClean="0"/>
              <a:t>Production</a:t>
            </a:r>
            <a:r>
              <a:rPr lang="ro-RO" dirty="0" smtClean="0"/>
              <a:t> </a:t>
            </a:r>
            <a:r>
              <a:rPr lang="ro-RO" dirty="0"/>
              <a:t>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072444"/>
            <a:ext cx="8015112" cy="334151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o-RO" dirty="0"/>
              <a:t>SIVAP</a:t>
            </a:r>
            <a:r>
              <a:rPr lang="en-US" dirty="0"/>
              <a:t> will be integrated in the production flow </a:t>
            </a:r>
            <a:r>
              <a:rPr lang="en-US" dirty="0" smtClean="0"/>
              <a:t>of porcelain as follows:</a:t>
            </a:r>
            <a:endParaRPr lang="en-US" dirty="0"/>
          </a:p>
          <a:p>
            <a:pPr marL="0" indent="0" algn="just">
              <a:buNone/>
            </a:pPr>
            <a:r>
              <a:rPr lang="en-GB" dirty="0" smtClean="0"/>
              <a:t>Step 1.  </a:t>
            </a:r>
            <a:r>
              <a:rPr lang="ro-RO" dirty="0" smtClean="0"/>
              <a:t>P</a:t>
            </a:r>
            <a:r>
              <a:rPr lang="en-US" dirty="0" err="1"/>
              <a:t>roduct</a:t>
            </a:r>
            <a:r>
              <a:rPr lang="en-US" dirty="0"/>
              <a:t> reaches </a:t>
            </a:r>
            <a:r>
              <a:rPr lang="ro-RO" dirty="0"/>
              <a:t>the</a:t>
            </a:r>
            <a:r>
              <a:rPr lang="en-US" dirty="0"/>
              <a:t> inspection </a:t>
            </a:r>
            <a:r>
              <a:rPr lang="en-US" dirty="0" smtClean="0"/>
              <a:t>system;</a:t>
            </a:r>
          </a:p>
          <a:p>
            <a:pPr marL="0" indent="0" algn="just">
              <a:buNone/>
            </a:pPr>
            <a:r>
              <a:rPr lang="en-US" dirty="0" smtClean="0"/>
              <a:t>Step 2.  Product is illuminated + </a:t>
            </a:r>
            <a:r>
              <a:rPr lang="ro-RO" dirty="0" smtClean="0"/>
              <a:t>S</a:t>
            </a:r>
            <a:r>
              <a:rPr lang="en-US" dirty="0" err="1"/>
              <a:t>ensor</a:t>
            </a:r>
            <a:r>
              <a:rPr lang="en-US" dirty="0"/>
              <a:t> detects the product and sends a signal </a:t>
            </a:r>
            <a:r>
              <a:rPr lang="ro-RO" dirty="0" err="1" smtClean="0"/>
              <a:t>to</a:t>
            </a:r>
            <a:r>
              <a:rPr lang="en-GB" dirty="0" smtClean="0"/>
              <a:t> the computing vision system;</a:t>
            </a:r>
            <a:r>
              <a:rPr lang="ro-RO" dirty="0" smtClean="0"/>
              <a:t> </a:t>
            </a:r>
            <a:endParaRPr lang="en-GB" dirty="0" smtClean="0"/>
          </a:p>
          <a:p>
            <a:pPr marL="0" indent="0" algn="just">
              <a:buNone/>
            </a:pPr>
            <a:r>
              <a:rPr lang="en-GB" dirty="0" smtClean="0"/>
              <a:t>Step 3. Computing </a:t>
            </a:r>
            <a:r>
              <a:rPr lang="ro-RO" dirty="0" smtClean="0"/>
              <a:t>Vision </a:t>
            </a:r>
            <a:r>
              <a:rPr lang="ro-RO" dirty="0" err="1" smtClean="0"/>
              <a:t>system</a:t>
            </a:r>
            <a:r>
              <a:rPr lang="ro-RO" dirty="0" smtClean="0"/>
              <a:t> </a:t>
            </a:r>
            <a:r>
              <a:rPr lang="ro-RO" dirty="0"/>
              <a:t>receives the </a:t>
            </a:r>
            <a:r>
              <a:rPr lang="en-US" dirty="0"/>
              <a:t>image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en-US" dirty="0" smtClean="0"/>
              <a:t>sensors;</a:t>
            </a:r>
          </a:p>
          <a:p>
            <a:pPr marL="0" indent="0" algn="just">
              <a:buNone/>
            </a:pPr>
            <a:r>
              <a:rPr lang="en-US" dirty="0" smtClean="0"/>
              <a:t>Step 4. Various  algorithms </a:t>
            </a:r>
            <a:r>
              <a:rPr lang="en-US" dirty="0"/>
              <a:t>running on </a:t>
            </a:r>
            <a:r>
              <a:rPr lang="en-US" dirty="0" smtClean="0"/>
              <a:t>the artificial </a:t>
            </a:r>
            <a:r>
              <a:rPr lang="en-US" dirty="0"/>
              <a:t>vision system </a:t>
            </a:r>
            <a:r>
              <a:rPr lang="en-US" dirty="0" smtClean="0"/>
              <a:t>process </a:t>
            </a:r>
            <a:r>
              <a:rPr lang="en-US" dirty="0"/>
              <a:t>and </a:t>
            </a:r>
            <a:r>
              <a:rPr lang="en-US" dirty="0" smtClean="0"/>
              <a:t>analyze received images;</a:t>
            </a:r>
          </a:p>
          <a:p>
            <a:pPr marL="0" indent="0" algn="just">
              <a:buNone/>
            </a:pPr>
            <a:r>
              <a:rPr lang="en-US" dirty="0" smtClean="0"/>
              <a:t>Step 5. </a:t>
            </a:r>
            <a:r>
              <a:rPr lang="ro-RO" dirty="0" smtClean="0"/>
              <a:t>Vision </a:t>
            </a:r>
            <a:r>
              <a:rPr lang="ro-RO" dirty="0" err="1"/>
              <a:t>system</a:t>
            </a:r>
            <a:r>
              <a:rPr lang="ro-RO" dirty="0"/>
              <a:t> </a:t>
            </a:r>
            <a:r>
              <a:rPr lang="en-GB" dirty="0" smtClean="0"/>
              <a:t>sends </a:t>
            </a:r>
            <a:r>
              <a:rPr lang="en-US" dirty="0" smtClean="0"/>
              <a:t>signals to an </a:t>
            </a:r>
            <a:r>
              <a:rPr lang="en-US" dirty="0"/>
              <a:t>industrial robot </a:t>
            </a:r>
            <a:r>
              <a:rPr lang="ro-RO" dirty="0"/>
              <a:t>to</a:t>
            </a:r>
            <a:r>
              <a:rPr lang="en-US" dirty="0"/>
              <a:t> </a:t>
            </a:r>
            <a:r>
              <a:rPr lang="ro-RO" dirty="0"/>
              <a:t>remove the product</a:t>
            </a:r>
            <a:r>
              <a:rPr lang="en-US" dirty="0"/>
              <a:t> if </a:t>
            </a:r>
            <a:r>
              <a:rPr lang="en-US" dirty="0" smtClean="0"/>
              <a:t>it is defective;</a:t>
            </a:r>
          </a:p>
          <a:p>
            <a:pPr marL="0" indent="0" algn="just">
              <a:buNone/>
            </a:pPr>
            <a:r>
              <a:rPr lang="en-US" dirty="0" smtClean="0"/>
              <a:t>Step 6.  Human operator </a:t>
            </a:r>
            <a:r>
              <a:rPr lang="ro-RO" dirty="0" err="1" smtClean="0"/>
              <a:t>analys</a:t>
            </a:r>
            <a:r>
              <a:rPr lang="en-GB" dirty="0" smtClean="0"/>
              <a:t>e</a:t>
            </a:r>
            <a:r>
              <a:rPr lang="ro-RO" dirty="0" smtClean="0"/>
              <a:t>s</a:t>
            </a:r>
            <a:r>
              <a:rPr lang="en-US" dirty="0" smtClean="0"/>
              <a:t> the </a:t>
            </a:r>
            <a:r>
              <a:rPr lang="en-US" dirty="0" err="1" smtClean="0"/>
              <a:t>acurracy</a:t>
            </a:r>
            <a:r>
              <a:rPr lang="en-US" dirty="0" smtClean="0"/>
              <a:t> of the rejected </a:t>
            </a:r>
            <a:r>
              <a:rPr lang="en-US" dirty="0"/>
              <a:t>products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en-GB" dirty="0" smtClean="0"/>
              <a:t>do </a:t>
            </a:r>
            <a:r>
              <a:rPr lang="ro-RO" dirty="0" err="1" smtClean="0"/>
              <a:t>statistics</a:t>
            </a:r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525" y="4724126"/>
            <a:ext cx="4017150" cy="19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09" y="248355"/>
            <a:ext cx="8229601" cy="1593323"/>
          </a:xfrm>
        </p:spPr>
        <p:txBody>
          <a:bodyPr>
            <a:noAutofit/>
          </a:bodyPr>
          <a:lstStyle/>
          <a:p>
            <a:pPr algn="ctr"/>
            <a:r>
              <a:rPr lang="en-GB" sz="4000" dirty="0" smtClean="0"/>
              <a:t>Vision Inspections for Defects</a:t>
            </a:r>
            <a:br>
              <a:rPr lang="en-GB" sz="4000" dirty="0" smtClean="0"/>
            </a:br>
            <a:r>
              <a:rPr lang="en-GB" sz="4000" dirty="0" smtClean="0"/>
              <a:t>- Proposed approaches</a:t>
            </a:r>
            <a:endParaRPr lang="ro-RO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408350"/>
            <a:ext cx="8015112" cy="2859110"/>
          </a:xfrm>
        </p:spPr>
        <p:txBody>
          <a:bodyPr>
            <a:noAutofit/>
          </a:bodyPr>
          <a:lstStyle/>
          <a:p>
            <a:pPr marL="457200" indent="-457200" algn="just">
              <a:buAutoNum type="arabicPeriod"/>
            </a:pPr>
            <a:r>
              <a:rPr lang="en-GB" sz="2400" dirty="0" smtClean="0"/>
              <a:t>Enhancement of the capabilities of the existing FANUC vision system  2D cameras + software modules)</a:t>
            </a:r>
          </a:p>
          <a:p>
            <a:pPr marL="457200" indent="-457200" algn="just">
              <a:buAutoNum type="arabicPeriod"/>
            </a:pPr>
            <a:r>
              <a:rPr lang="en-GB" sz="2400" dirty="0" smtClean="0"/>
              <a:t>Adaption of the existing 3D cameras for defect detection</a:t>
            </a:r>
          </a:p>
          <a:p>
            <a:pPr marL="457200" indent="-457200" algn="just">
              <a:buAutoNum type="arabicPeriod"/>
            </a:pPr>
            <a:r>
              <a:rPr lang="en-GB" sz="2400" dirty="0" smtClean="0"/>
              <a:t>Configuration of a new automate inspection technique by using Nation Instruments equipment</a:t>
            </a:r>
          </a:p>
          <a:p>
            <a:pPr marL="457200" indent="-457200" algn="just">
              <a:buAutoNum type="arabicPeriod"/>
            </a:pPr>
            <a:r>
              <a:rPr lang="en-GB" sz="2400" dirty="0" smtClean="0"/>
              <a:t>Study of Deep learning techniques for defect identification</a:t>
            </a:r>
          </a:p>
          <a:p>
            <a:pPr marL="457200" indent="-457200" algn="just">
              <a:buAutoNum type="arabicPeriod"/>
            </a:pPr>
            <a:r>
              <a:rPr lang="en-GB" sz="2400" dirty="0" smtClean="0"/>
              <a:t>Study of thermo-imaging after phases: Burning 1 and 2. </a:t>
            </a:r>
            <a:endParaRPr lang="ro-RO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83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7" y="502277"/>
            <a:ext cx="7950555" cy="5962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283" y="592428"/>
            <a:ext cx="6722772" cy="1559640"/>
          </a:xfrm>
        </p:spPr>
        <p:txBody>
          <a:bodyPr>
            <a:noAutofit/>
          </a:bodyPr>
          <a:lstStyle/>
          <a:p>
            <a:pPr algn="ctr"/>
            <a:endParaRPr lang="ro-RO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408350"/>
            <a:ext cx="8015112" cy="2859110"/>
          </a:xfrm>
        </p:spPr>
        <p:txBody>
          <a:bodyPr>
            <a:noAutofit/>
          </a:bodyPr>
          <a:lstStyle/>
          <a:p>
            <a:pPr marL="457200" indent="-457200" algn="just">
              <a:buAutoNum type="arabicPeriod"/>
            </a:pPr>
            <a:endParaRPr lang="ro-RO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74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859" y="592428"/>
            <a:ext cx="6465195" cy="1223493"/>
          </a:xfrm>
        </p:spPr>
        <p:txBody>
          <a:bodyPr>
            <a:noAutofit/>
          </a:bodyPr>
          <a:lstStyle/>
          <a:p>
            <a:pPr algn="ctr"/>
            <a:endParaRPr lang="ro-RO" sz="4000" dirty="0"/>
          </a:p>
        </p:txBody>
      </p:sp>
      <p:pic>
        <p:nvPicPr>
          <p:cNvPr id="6" name="Substituent conținut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56841"/>
            <a:ext cx="8628844" cy="620115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[CONFIDENTIAL]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88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ă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Temă1</Template>
  <TotalTime>24299</TotalTime>
  <Words>955</Words>
  <Application>Microsoft Office PowerPoint</Application>
  <PresentationFormat>On-screen Show (4:3)</PresentationFormat>
  <Paragraphs>149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Algerian</vt:lpstr>
      <vt:lpstr>Arial</vt:lpstr>
      <vt:lpstr>Calibri</vt:lpstr>
      <vt:lpstr>Calibri Light</vt:lpstr>
      <vt:lpstr>Wingdings 3</vt:lpstr>
      <vt:lpstr>Temă1</vt:lpstr>
      <vt:lpstr>SIVAP Intelligent System based on Machine Learning and Computer Vision for the Optimization of the Manufacturing Process of Porcelain</vt:lpstr>
      <vt:lpstr>Program Challenges  BRIDGE GRANT – KNOWLEDGE TRANSFER TO AN ECONOMIC AGENT </vt:lpstr>
      <vt:lpstr>Project overview SIVAP Intelligent System based on Machine Learning and Computer Vision for the Optimization of the Manufacturing Process of Porcelain</vt:lpstr>
      <vt:lpstr>SIVAP Concept &amp; Approach: </vt:lpstr>
      <vt:lpstr>SIVAP –  Expertise </vt:lpstr>
      <vt:lpstr>SIVAP Integrated in the Production Flow</vt:lpstr>
      <vt:lpstr>Vision Inspections for Defects - Proposed approaches</vt:lpstr>
      <vt:lpstr>PowerPoint Presentation</vt:lpstr>
      <vt:lpstr>PowerPoint Presentation</vt:lpstr>
      <vt:lpstr>PowerPoint Presentation</vt:lpstr>
      <vt:lpstr>PowerPoint Presentation</vt:lpstr>
      <vt:lpstr>Defect detection with various algorithms implemented in Vision systems </vt:lpstr>
      <vt:lpstr>Defect detection with various algorithms implemented in Vision systems </vt:lpstr>
      <vt:lpstr>Defect detection with various algorithms implemented in Vision systems </vt:lpstr>
      <vt:lpstr>Defect detection with various algorithms implemented in Vision systems </vt:lpstr>
      <vt:lpstr>Defect detection with various algorithms implemented in Vision systems </vt:lpstr>
      <vt:lpstr>Automated comparison with standard product </vt:lpstr>
      <vt:lpstr>Automated comparison with a standard product </vt:lpstr>
      <vt:lpstr>Automated comparison with a standard product </vt:lpstr>
      <vt:lpstr>NI Vision hardware and software</vt:lpstr>
      <vt:lpstr>PowerPoint Presentation</vt:lpstr>
      <vt:lpstr>PowerPoint Presentation</vt:lpstr>
      <vt:lpstr>PowerPoint Presentation</vt:lpstr>
      <vt:lpstr>PowerPoint Presentation</vt:lpstr>
      <vt:lpstr>Machine Learning</vt:lpstr>
      <vt:lpstr>Deep Learning</vt:lpstr>
      <vt:lpstr>Deep neural networks</vt:lpstr>
      <vt:lpstr>Training data- Binary classification problem</vt:lpstr>
      <vt:lpstr>Training data- Binary classification problem</vt:lpstr>
      <vt:lpstr>Future work</vt:lpstr>
      <vt:lpstr>Thermographic testing</vt:lpstr>
      <vt:lpstr>Thermographic testing</vt:lpstr>
      <vt:lpstr>Project team -UAB</vt:lpstr>
      <vt:lpstr>Project team -IPEC</vt:lpstr>
      <vt:lpstr>PowerPoint Presentation</vt:lpstr>
    </vt:vector>
  </TitlesOfParts>
  <Company>ITI - Instituto Tecnologico de Informatica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FRAMES 2.0 Project overview</dc:title>
  <dc:creator>Cristobal Costa [ITI]</dc:creator>
  <cp:keywords>FoF-02-2015</cp:keywords>
  <cp:lastModifiedBy>ada</cp:lastModifiedBy>
  <cp:revision>175</cp:revision>
  <cp:lastPrinted>2015-02-20T10:56:23Z</cp:lastPrinted>
  <dcterms:created xsi:type="dcterms:W3CDTF">2015-02-19T16:30:30Z</dcterms:created>
  <dcterms:modified xsi:type="dcterms:W3CDTF">2017-04-24T19:53:46Z</dcterms:modified>
  <cp:category>Strictly confidential</cp:category>
  <cp:contentStatus/>
</cp:coreProperties>
</file>